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95400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184A-9122-4032-9D6E-9E6410DDFBC0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AACF-511E-4E96-BC71-7A7DF4C54C4F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INFINITIVES in ENGLISH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How do </a:t>
            </a:r>
            <a:r>
              <a:rPr lang="fr-CA" dirty="0" err="1" smtClean="0"/>
              <a:t>you</a:t>
            </a:r>
            <a:r>
              <a:rPr lang="fr-CA" dirty="0" smtClean="0"/>
              <a:t> know </a:t>
            </a:r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the </a:t>
            </a:r>
          </a:p>
          <a:p>
            <a:pPr marL="0" indent="0" algn="ctr">
              <a:buNone/>
            </a:pPr>
            <a:r>
              <a:rPr lang="fr-CA" dirty="0" smtClean="0"/>
              <a:t>infinitive in English?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err="1" smtClean="0"/>
              <a:t>It’s</a:t>
            </a:r>
            <a:r>
              <a:rPr lang="fr-CA" dirty="0" smtClean="0"/>
              <a:t> super </a:t>
            </a:r>
            <a:r>
              <a:rPr lang="fr-CA" dirty="0" err="1" smtClean="0"/>
              <a:t>easy</a:t>
            </a:r>
            <a:r>
              <a:rPr lang="fr-CA" dirty="0" smtClean="0"/>
              <a:t>!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INFINITIVES in ENGLISH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32531105"/>
              </p:ext>
            </p:extLst>
          </p:nvPr>
        </p:nvGraphicFramePr>
        <p:xfrm>
          <a:off x="457200" y="15240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VERB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INFINITIVE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walk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walk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eat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eat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run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run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think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think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sleep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sleep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move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move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fight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fight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go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go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have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have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am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be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bring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 </a:t>
                      </a:r>
                      <a:r>
                        <a:rPr lang="fr-CA" dirty="0" err="1" smtClean="0"/>
                        <a:t>bring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INFINITIVES in ENGLISH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The infinitive has </a:t>
            </a:r>
            <a:r>
              <a:rPr lang="fr-CA" dirty="0" err="1" smtClean="0"/>
              <a:t>two</a:t>
            </a:r>
            <a:r>
              <a:rPr lang="fr-CA" dirty="0" smtClean="0"/>
              <a:t> parts: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to     +   </a:t>
            </a:r>
            <a:r>
              <a:rPr lang="fr-CA" dirty="0" err="1" smtClean="0"/>
              <a:t>verb</a:t>
            </a:r>
            <a:r>
              <a:rPr lang="fr-CA" dirty="0" smtClean="0"/>
              <a:t>    (</a:t>
            </a:r>
            <a:r>
              <a:rPr lang="fr-CA" dirty="0" err="1" smtClean="0"/>
              <a:t>we</a:t>
            </a:r>
            <a:r>
              <a:rPr lang="fr-CA" dirty="0" smtClean="0"/>
              <a:t> call </a:t>
            </a:r>
            <a:r>
              <a:rPr lang="fr-CA" dirty="0" err="1" smtClean="0"/>
              <a:t>that</a:t>
            </a:r>
            <a:r>
              <a:rPr lang="fr-CA" dirty="0" smtClean="0"/>
              <a:t> the base of the </a:t>
            </a:r>
            <a:r>
              <a:rPr lang="fr-CA" dirty="0" err="1" smtClean="0"/>
              <a:t>verb</a:t>
            </a:r>
            <a:r>
              <a:rPr lang="fr-CA" dirty="0" smtClean="0"/>
              <a:t>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547664" y="364502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chemeClr val="accent5">
                    <a:lumMod val="75000"/>
                  </a:schemeClr>
                </a:solidFill>
              </a:rPr>
              <a:t>to drive</a:t>
            </a:r>
            <a:endParaRPr lang="fr-C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951820" y="4321251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chemeClr val="accent5">
                    <a:lumMod val="75000"/>
                  </a:schemeClr>
                </a:solidFill>
              </a:rPr>
              <a:t>to do</a:t>
            </a:r>
            <a:endParaRPr lang="fr-C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55976" y="490602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chemeClr val="accent5">
                    <a:lumMod val="75000"/>
                  </a:schemeClr>
                </a:solidFill>
              </a:rPr>
              <a:t>to </a:t>
            </a:r>
            <a:r>
              <a:rPr lang="fr-CA" sz="3200" b="1" dirty="0" err="1" smtClean="0">
                <a:solidFill>
                  <a:schemeClr val="accent5">
                    <a:lumMod val="75000"/>
                  </a:schemeClr>
                </a:solidFill>
              </a:rPr>
              <a:t>play</a:t>
            </a:r>
            <a:endParaRPr lang="fr-C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96136" y="551723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chemeClr val="accent5">
                    <a:lumMod val="75000"/>
                  </a:schemeClr>
                </a:solidFill>
              </a:rPr>
              <a:t>to </a:t>
            </a:r>
            <a:r>
              <a:rPr lang="fr-CA" sz="3200" b="1" dirty="0" err="1" smtClean="0">
                <a:solidFill>
                  <a:schemeClr val="accent5">
                    <a:lumMod val="75000"/>
                  </a:schemeClr>
                </a:solidFill>
              </a:rPr>
              <a:t>see</a:t>
            </a:r>
            <a:endParaRPr lang="fr-C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3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LET’S PRACTICE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</a:rPr>
              <a:t>Find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</a:rPr>
              <a:t> the infinitive in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</a:rPr>
              <a:t>these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</a:rPr>
              <a:t>examples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CA" dirty="0" smtClean="0"/>
              <a:t>He </a:t>
            </a:r>
            <a:r>
              <a:rPr lang="fr-CA" dirty="0" err="1" smtClean="0"/>
              <a:t>walked</a:t>
            </a:r>
            <a:r>
              <a:rPr lang="fr-CA" dirty="0" smtClean="0"/>
              <a:t> to the store. </a:t>
            </a:r>
          </a:p>
          <a:p>
            <a:pPr marL="0" indent="0">
              <a:buNone/>
            </a:pPr>
            <a:r>
              <a:rPr lang="fr-CA" dirty="0" err="1" smtClean="0"/>
              <a:t>We</a:t>
            </a:r>
            <a:r>
              <a:rPr lang="fr-CA" dirty="0" smtClean="0"/>
              <a:t> go to </a:t>
            </a:r>
            <a:r>
              <a:rPr lang="fr-CA" dirty="0" err="1" smtClean="0"/>
              <a:t>church</a:t>
            </a:r>
            <a:r>
              <a:rPr lang="fr-CA" dirty="0" smtClean="0"/>
              <a:t> </a:t>
            </a:r>
            <a:r>
              <a:rPr lang="fr-CA" dirty="0" err="1" smtClean="0"/>
              <a:t>every</a:t>
            </a:r>
            <a:r>
              <a:rPr lang="fr-CA" dirty="0" smtClean="0"/>
              <a:t> </a:t>
            </a:r>
            <a:r>
              <a:rPr lang="fr-CA" dirty="0" err="1" smtClean="0"/>
              <a:t>Sunday</a:t>
            </a:r>
            <a:r>
              <a:rPr lang="fr-CA" dirty="0" smtClean="0"/>
              <a:t>. </a:t>
            </a:r>
          </a:p>
          <a:p>
            <a:pPr marL="0" indent="0">
              <a:buNone/>
            </a:pPr>
            <a:r>
              <a:rPr lang="fr-CA" dirty="0" smtClean="0"/>
              <a:t>Jerry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fly</a:t>
            </a:r>
            <a:r>
              <a:rPr lang="fr-CA" dirty="0" smtClean="0"/>
              <a:t> to Spain </a:t>
            </a:r>
            <a:r>
              <a:rPr lang="fr-CA" dirty="0" err="1" smtClean="0"/>
              <a:t>tomorrow</a:t>
            </a:r>
            <a:r>
              <a:rPr lang="fr-CA" dirty="0" smtClean="0"/>
              <a:t>.   </a:t>
            </a:r>
          </a:p>
          <a:p>
            <a:pPr marL="0" indent="0">
              <a:buNone/>
            </a:pPr>
            <a:r>
              <a:rPr lang="fr-CA" dirty="0" smtClean="0"/>
              <a:t>Monica and Jenny have </a:t>
            </a:r>
            <a:r>
              <a:rPr lang="fr-CA" dirty="0" err="1" smtClean="0"/>
              <a:t>worked</a:t>
            </a:r>
            <a:r>
              <a:rPr lang="fr-CA" dirty="0" smtClean="0"/>
              <a:t> </a:t>
            </a:r>
            <a:r>
              <a:rPr lang="fr-CA" dirty="0" err="1" smtClean="0"/>
              <a:t>really</a:t>
            </a:r>
            <a:r>
              <a:rPr lang="fr-CA" dirty="0" smtClean="0"/>
              <a:t> hard.</a:t>
            </a:r>
          </a:p>
          <a:p>
            <a:pPr marL="0" indent="0">
              <a:buNone/>
            </a:pPr>
            <a:r>
              <a:rPr lang="fr-CA" dirty="0" smtClean="0"/>
              <a:t>I </a:t>
            </a:r>
            <a:r>
              <a:rPr lang="fr-CA" dirty="0" err="1" smtClean="0"/>
              <a:t>wish</a:t>
            </a:r>
            <a:r>
              <a:rPr lang="fr-CA" dirty="0" smtClean="0"/>
              <a:t> </a:t>
            </a:r>
            <a:r>
              <a:rPr lang="fr-CA" dirty="0" err="1" smtClean="0"/>
              <a:t>school</a:t>
            </a:r>
            <a:r>
              <a:rPr lang="fr-CA" dirty="0" smtClean="0"/>
              <a:t> </a:t>
            </a:r>
            <a:r>
              <a:rPr lang="fr-CA" dirty="0" err="1" smtClean="0"/>
              <a:t>was</a:t>
            </a:r>
            <a:r>
              <a:rPr lang="fr-CA" dirty="0" smtClean="0"/>
              <a:t> over.</a:t>
            </a:r>
          </a:p>
          <a:p>
            <a:pPr marL="0" indent="0">
              <a:buNone/>
            </a:pPr>
            <a:r>
              <a:rPr lang="fr-CA" dirty="0" smtClean="0"/>
              <a:t>Can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buy</a:t>
            </a:r>
            <a:r>
              <a:rPr lang="fr-CA" dirty="0" smtClean="0"/>
              <a:t> me an </a:t>
            </a:r>
            <a:r>
              <a:rPr lang="fr-CA" dirty="0" err="1" smtClean="0"/>
              <a:t>ice</a:t>
            </a:r>
            <a:r>
              <a:rPr lang="fr-CA" dirty="0" smtClean="0"/>
              <a:t> </a:t>
            </a:r>
            <a:r>
              <a:rPr lang="fr-CA" dirty="0" err="1" smtClean="0"/>
              <a:t>cream</a:t>
            </a:r>
            <a:r>
              <a:rPr lang="fr-CA" dirty="0" smtClean="0"/>
              <a:t>?</a:t>
            </a:r>
          </a:p>
          <a:p>
            <a:pPr marL="0" indent="0">
              <a:buNone/>
            </a:pPr>
            <a:r>
              <a:rPr lang="fr-CA" dirty="0" err="1" smtClean="0"/>
              <a:t>Incidentally</a:t>
            </a:r>
            <a:r>
              <a:rPr lang="fr-CA" dirty="0" smtClean="0"/>
              <a:t>, I </a:t>
            </a:r>
            <a:r>
              <a:rPr lang="fr-CA" dirty="0" err="1" smtClean="0"/>
              <a:t>don’t</a:t>
            </a:r>
            <a:r>
              <a:rPr lang="fr-CA" dirty="0" smtClean="0"/>
              <a:t> </a:t>
            </a:r>
            <a:r>
              <a:rPr lang="fr-CA" dirty="0" err="1" smtClean="0"/>
              <a:t>really</a:t>
            </a:r>
            <a:r>
              <a:rPr lang="fr-CA" dirty="0" smtClean="0"/>
              <a:t> care. 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4716016" y="21328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</a:t>
            </a:r>
            <a:r>
              <a:rPr lang="fr-CA" sz="2800" dirty="0" err="1" smtClean="0">
                <a:solidFill>
                  <a:srgbClr val="FF0000"/>
                </a:solidFill>
              </a:rPr>
              <a:t>walk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70628" y="26897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go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75815" y="326582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</a:t>
            </a:r>
            <a:r>
              <a:rPr lang="fr-CA" sz="2800" dirty="0" err="1" smtClean="0">
                <a:solidFill>
                  <a:srgbClr val="FF0000"/>
                </a:solidFill>
              </a:rPr>
              <a:t>fly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755338" y="378904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</a:t>
            </a:r>
            <a:r>
              <a:rPr lang="fr-CA" sz="2800" dirty="0" err="1" smtClean="0">
                <a:solidFill>
                  <a:srgbClr val="FF0000"/>
                </a:solidFill>
              </a:rPr>
              <a:t>work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6016" y="443711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</a:t>
            </a:r>
            <a:r>
              <a:rPr lang="fr-CA" sz="2800" dirty="0" err="1" smtClean="0">
                <a:solidFill>
                  <a:srgbClr val="FF0000"/>
                </a:solidFill>
              </a:rPr>
              <a:t>wish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75815" y="506091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</a:t>
            </a:r>
            <a:r>
              <a:rPr lang="fr-CA" sz="2800" dirty="0" err="1" smtClean="0">
                <a:solidFill>
                  <a:srgbClr val="FF0000"/>
                </a:solidFill>
              </a:rPr>
              <a:t>buy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46440" y="558924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to care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NEGATIVES of the INFINITIVE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97771967"/>
              </p:ext>
            </p:extLst>
          </p:nvPr>
        </p:nvGraphicFramePr>
        <p:xfrm>
          <a:off x="457200" y="15240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Infinitive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err="1" smtClean="0"/>
                        <a:t>Negative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to </a:t>
                      </a:r>
                      <a:r>
                        <a:rPr lang="fr-CA" sz="2800" dirty="0" err="1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not to </a:t>
                      </a:r>
                      <a:r>
                        <a:rPr lang="fr-CA" sz="2800" dirty="0" err="1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to drive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not to drive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to </a:t>
                      </a:r>
                      <a:r>
                        <a:rPr lang="fr-CA" sz="2800" dirty="0" err="1" smtClean="0"/>
                        <a:t>eat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not to </a:t>
                      </a:r>
                      <a:r>
                        <a:rPr lang="fr-CA" sz="2800" dirty="0" err="1" smtClean="0"/>
                        <a:t>eat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to </a:t>
                      </a:r>
                      <a:r>
                        <a:rPr lang="fr-CA" sz="2800" dirty="0" err="1" smtClean="0"/>
                        <a:t>be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not to </a:t>
                      </a:r>
                      <a:r>
                        <a:rPr lang="fr-CA" sz="2800" dirty="0" err="1" smtClean="0"/>
                        <a:t>be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to have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not to have</a:t>
                      </a:r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501317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Forming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negative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of an infinitive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really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easy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. Just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add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‘not’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before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 the infinitive! </a:t>
            </a:r>
            <a:r>
              <a:rPr lang="fr-CA" sz="2400" b="1" dirty="0" err="1" smtClean="0">
                <a:solidFill>
                  <a:schemeClr val="accent5">
                    <a:lumMod val="75000"/>
                  </a:schemeClr>
                </a:solidFill>
              </a:rPr>
              <a:t>Done</a:t>
            </a:r>
            <a:r>
              <a:rPr lang="fr-CA" sz="2400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fr-C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TEAL PPT</Template>
  <TotalTime>15</TotalTime>
  <Words>210</Words>
  <Application>Microsoft Office PowerPoint</Application>
  <PresentationFormat>Affichage à l'écran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Custom Design</vt:lpstr>
      <vt:lpstr>INFINITIVES in ENGLISH</vt:lpstr>
      <vt:lpstr>INFINITIVES in ENGLISH</vt:lpstr>
      <vt:lpstr>INFINITIVES in ENGLISH</vt:lpstr>
      <vt:lpstr>LET’S PRACTICE</vt:lpstr>
      <vt:lpstr>NEGATIVES of the INFINITIVE</vt:lpstr>
    </vt:vector>
  </TitlesOfParts>
  <Company>Commission Scolaire des Portages de l'Outaouais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in ENGLISH</dc:title>
  <dc:creator>Utilisateur</dc:creator>
  <cp:lastModifiedBy>Utilisateur</cp:lastModifiedBy>
  <cp:revision>4</cp:revision>
  <dcterms:created xsi:type="dcterms:W3CDTF">2015-11-18T18:55:32Z</dcterms:created>
  <dcterms:modified xsi:type="dcterms:W3CDTF">2015-11-18T19:11:06Z</dcterms:modified>
</cp:coreProperties>
</file>